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5800" y="2590800"/>
            <a:ext cx="7772400" cy="18478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Treatment of jaundice in preterm neonates</a:t>
            </a:r>
            <a:endParaRPr kumimoji="0" lang="en-IN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Total serum bilirubin (TSB) thresholds </a:t>
            </a:r>
            <a:r>
              <a:rPr lang="en-IN" b="1" dirty="0"/>
              <a:t>for treatment of </a:t>
            </a:r>
            <a:r>
              <a:rPr lang="en-IN" b="1" dirty="0" smtClean="0"/>
              <a:t>jaundice </a:t>
            </a:r>
            <a:r>
              <a:rPr lang="en-IN" b="1" dirty="0"/>
              <a:t>in preterm neonates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58100449"/>
              </p:ext>
            </p:extLst>
          </p:nvPr>
        </p:nvGraphicFramePr>
        <p:xfrm>
          <a:off x="304800" y="1905000"/>
          <a:ext cx="845820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/>
                <a:gridCol w="1409700"/>
                <a:gridCol w="1409700"/>
                <a:gridCol w="2819400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IN" sz="2000" baseline="0" dirty="0" smtClean="0"/>
                        <a:t>Birth weight (grams)</a:t>
                      </a:r>
                      <a:endParaRPr lang="en-IN" sz="2000" baseline="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Indication for Phototherapy (TSB in mg/</a:t>
                      </a:r>
                      <a:r>
                        <a:rPr lang="en-IN" sz="2000" dirty="0" err="1" smtClean="0"/>
                        <a:t>dL</a:t>
                      </a:r>
                      <a:r>
                        <a:rPr lang="en-IN" sz="2000" dirty="0" smtClean="0"/>
                        <a:t>)</a:t>
                      </a:r>
                      <a:endParaRPr lang="en-IN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/>
                        <a:t>Indication for Exchange Transfusion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/>
                        <a:t>(TSB in</a:t>
                      </a:r>
                      <a:r>
                        <a:rPr lang="en-IN" sz="2000" baseline="0" dirty="0" smtClean="0"/>
                        <a:t> </a:t>
                      </a:r>
                      <a:r>
                        <a:rPr lang="en-IN" sz="2000" dirty="0" smtClean="0"/>
                        <a:t>mg/</a:t>
                      </a:r>
                      <a:r>
                        <a:rPr lang="en-IN" sz="2000" dirty="0" err="1" smtClean="0"/>
                        <a:t>dL</a:t>
                      </a:r>
                      <a:r>
                        <a:rPr lang="en-IN" sz="2000" dirty="0" smtClean="0"/>
                        <a:t>)</a:t>
                      </a:r>
                      <a:endParaRPr lang="en-IN" sz="20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IN" sz="2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Healthy neonate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Sick neonate*</a:t>
                      </a:r>
                      <a:endParaRPr lang="en-IN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&lt;1000</a:t>
                      </a:r>
                      <a:endParaRPr lang="en-IN" sz="20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5–7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4-6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10-12</a:t>
                      </a:r>
                      <a:endParaRPr lang="en-I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1000-1500</a:t>
                      </a:r>
                      <a:endParaRPr lang="en-IN" sz="2000" b="0" i="0" u="none" strike="noStrike" kern="1200" baseline="300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7-10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6-8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12–15</a:t>
                      </a:r>
                      <a:endParaRPr lang="en-I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1501-2000</a:t>
                      </a:r>
                      <a:endParaRPr lang="en-IN" sz="2000" b="0" i="0" u="none" strike="noStrike" kern="1200" baseline="300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10-12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8-10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15–18</a:t>
                      </a:r>
                      <a:endParaRPr lang="en-I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2001-2500</a:t>
                      </a:r>
                      <a:endParaRPr lang="en-IN" sz="2000" b="0" i="0" u="none" strike="noStrike" kern="1200" baseline="300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12-15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dirty="0" smtClean="0"/>
                        <a:t>10-12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18–20</a:t>
                      </a:r>
                      <a:endParaRPr lang="en-IN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33400" y="53340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dirty="0" smtClean="0"/>
              <a:t>*</a:t>
            </a:r>
            <a:r>
              <a:rPr lang="en-IN" sz="2400" dirty="0" smtClean="0"/>
              <a:t>Sick neonate defined as :</a:t>
            </a:r>
            <a:endParaRPr lang="en-IN" sz="2400" dirty="0"/>
          </a:p>
          <a:p>
            <a:pPr lvl="1"/>
            <a:r>
              <a:rPr lang="en-IN" sz="2400" dirty="0" smtClean="0"/>
              <a:t>Rapidly </a:t>
            </a:r>
            <a:r>
              <a:rPr lang="en-IN" sz="2400" dirty="0"/>
              <a:t>rising TSB </a:t>
            </a:r>
            <a:r>
              <a:rPr lang="en-IN" sz="2400" dirty="0" smtClean="0"/>
              <a:t>levels (&gt;0.5 mg/</a:t>
            </a:r>
            <a:r>
              <a:rPr lang="en-IN" sz="2400" dirty="0" err="1" smtClean="0"/>
              <a:t>dL</a:t>
            </a:r>
            <a:r>
              <a:rPr lang="en-IN" sz="2400" dirty="0" smtClean="0"/>
              <a:t>/h), </a:t>
            </a:r>
            <a:r>
              <a:rPr lang="en-IN" sz="2400" dirty="0"/>
              <a:t>suggesting </a:t>
            </a:r>
            <a:r>
              <a:rPr lang="en-IN" sz="2400" dirty="0" err="1"/>
              <a:t>hemolysis</a:t>
            </a:r>
            <a:endParaRPr lang="en-IN" sz="2400" dirty="0"/>
          </a:p>
          <a:p>
            <a:pPr lvl="1"/>
            <a:r>
              <a:rPr lang="en-IN" sz="2400" dirty="0"/>
              <a:t>Neonates with </a:t>
            </a:r>
            <a:r>
              <a:rPr lang="en-IN" sz="2400" dirty="0" smtClean="0"/>
              <a:t>clinical instability/sepsis</a:t>
            </a:r>
            <a:r>
              <a:rPr lang="en-IN" sz="2400" dirty="0"/>
              <a:t>/ asphyxia</a:t>
            </a:r>
          </a:p>
        </p:txBody>
      </p:sp>
    </p:spTree>
    <p:extLst>
      <p:ext uri="{BB962C8B-B14F-4D97-AF65-F5344CB8AC3E}">
        <p14:creationId xmlns:p14="http://schemas.microsoft.com/office/powerpoint/2010/main" xmlns="" val="28534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/>
              <a:t>Important considerations </a:t>
            </a:r>
            <a:r>
              <a:rPr lang="en-IN" b="1" dirty="0" smtClean="0"/>
              <a:t>while managing a preterm neonate with jaundice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800600"/>
          </a:xfrm>
        </p:spPr>
        <p:txBody>
          <a:bodyPr>
            <a:normAutofit/>
          </a:bodyPr>
          <a:lstStyle/>
          <a:p>
            <a:r>
              <a:rPr lang="en-IN" sz="2600" dirty="0"/>
              <a:t>Neonates  with any of the following  conditions in the previous 24 hours  are considered to have clinical instability: </a:t>
            </a:r>
          </a:p>
          <a:p>
            <a:pPr marL="400050" lvl="1" indent="0">
              <a:buNone/>
            </a:pPr>
            <a:r>
              <a:rPr lang="en-IN" sz="2600" dirty="0"/>
              <a:t>(a) </a:t>
            </a:r>
            <a:r>
              <a:rPr lang="en-IN" sz="2600" dirty="0" err="1" smtClean="0"/>
              <a:t>apnea</a:t>
            </a:r>
            <a:r>
              <a:rPr lang="en-IN" sz="2600" dirty="0" smtClean="0"/>
              <a:t> </a:t>
            </a:r>
            <a:r>
              <a:rPr lang="en-IN" sz="2600" dirty="0"/>
              <a:t>requiring bag and mask ventilation ; </a:t>
            </a:r>
            <a:r>
              <a:rPr lang="en-IN" sz="2600" dirty="0" smtClean="0"/>
              <a:t>(b) </a:t>
            </a:r>
            <a:r>
              <a:rPr lang="en-IN" sz="2600" dirty="0"/>
              <a:t>hypotension requiring </a:t>
            </a:r>
            <a:r>
              <a:rPr lang="en-IN" sz="2600" dirty="0" err="1"/>
              <a:t>pressors</a:t>
            </a:r>
            <a:r>
              <a:rPr lang="en-IN" sz="2600" dirty="0"/>
              <a:t> and </a:t>
            </a:r>
            <a:r>
              <a:rPr lang="en-IN" sz="2600" dirty="0" smtClean="0"/>
              <a:t>(c) </a:t>
            </a:r>
            <a:r>
              <a:rPr lang="en-IN" sz="2600" dirty="0"/>
              <a:t>mechanical ventilation at the time of blood sampling</a:t>
            </a:r>
          </a:p>
          <a:p>
            <a:r>
              <a:rPr lang="en-IN" sz="2600" dirty="0" smtClean="0"/>
              <a:t>Use total serum bilirubin; Do not subtract the direct fraction unless &gt; 50% of the total</a:t>
            </a:r>
          </a:p>
          <a:p>
            <a:r>
              <a:rPr lang="en-IN" sz="2600" dirty="0" smtClean="0"/>
              <a:t>Use lower value of the range presented in neonates of lower birth weight/ gestational age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76656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Important considerations to decide need for exchange transfusion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9530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IN" sz="2800" dirty="0"/>
              <a:t>Exchange transfusion (ET) is recommended </a:t>
            </a:r>
            <a:r>
              <a:rPr lang="en-IN" sz="2800" dirty="0" smtClean="0"/>
              <a:t>if </a:t>
            </a:r>
            <a:r>
              <a:rPr lang="en-IN" sz="2800" dirty="0"/>
              <a:t>the TSB exceeds the threshold for exchange transfusion </a:t>
            </a:r>
            <a:r>
              <a:rPr lang="en-IN" sz="2800" dirty="0" smtClean="0"/>
              <a:t> or if the neonate shows signs of suspected acute bilirubin encephalopathy (signs can be non specific in preterm neonates)  irrespective of the level</a:t>
            </a:r>
          </a:p>
          <a:p>
            <a:pPr>
              <a:lnSpc>
                <a:spcPct val="150000"/>
              </a:lnSpc>
            </a:pPr>
            <a:r>
              <a:rPr lang="en-IN" sz="2800" dirty="0" smtClean="0"/>
              <a:t>Recommendations apply to neonates who are receiving intensive </a:t>
            </a:r>
            <a:r>
              <a:rPr lang="en-IN" sz="2800" i="1" dirty="0" smtClean="0"/>
              <a:t>double surface phototherapy </a:t>
            </a:r>
            <a:r>
              <a:rPr lang="en-IN" sz="2800" dirty="0" smtClean="0"/>
              <a:t>to the</a:t>
            </a:r>
            <a:r>
              <a:rPr lang="en-IN" sz="2800" i="1" dirty="0" smtClean="0"/>
              <a:t> maximal </a:t>
            </a:r>
            <a:r>
              <a:rPr lang="en-IN" sz="2800" dirty="0" smtClean="0"/>
              <a:t>surface area but whose TSB levels continue to increase </a:t>
            </a:r>
          </a:p>
          <a:p>
            <a:pPr>
              <a:lnSpc>
                <a:spcPct val="150000"/>
              </a:lnSpc>
            </a:pPr>
            <a:r>
              <a:rPr lang="en-IN" sz="2800" dirty="0" smtClean="0"/>
              <a:t>Start intensive PT pending </a:t>
            </a:r>
            <a:r>
              <a:rPr lang="en-IN" sz="2800" dirty="0"/>
              <a:t>arrangement for </a:t>
            </a:r>
            <a:r>
              <a:rPr lang="en-IN" sz="2800" dirty="0" smtClean="0"/>
              <a:t>ET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xmlns="" val="148104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Management of a neonate receiving phototherapy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/>
          </a:bodyPr>
          <a:lstStyle/>
          <a:p>
            <a:r>
              <a:rPr lang="en-IN" dirty="0" smtClean="0"/>
              <a:t>No role for clinical assessment or TcB while under phototherapy </a:t>
            </a:r>
          </a:p>
          <a:p>
            <a:r>
              <a:rPr lang="en-IN" dirty="0" smtClean="0"/>
              <a:t>Repeat total serum </a:t>
            </a:r>
            <a:r>
              <a:rPr lang="en-IN" dirty="0" err="1" smtClean="0"/>
              <a:t>bilirubin</a:t>
            </a:r>
            <a:r>
              <a:rPr lang="en-IN" dirty="0" smtClean="0"/>
              <a:t> </a:t>
            </a:r>
          </a:p>
          <a:p>
            <a:pPr lvl="1"/>
            <a:r>
              <a:rPr lang="en-IN" dirty="0" smtClean="0"/>
              <a:t>Q12-24 hourly</a:t>
            </a:r>
          </a:p>
          <a:p>
            <a:pPr lvl="1"/>
            <a:r>
              <a:rPr lang="en-IN" dirty="0" smtClean="0"/>
              <a:t>More frequently if there is a setting for </a:t>
            </a:r>
            <a:r>
              <a:rPr lang="en-IN" dirty="0" err="1" smtClean="0"/>
              <a:t>hemolysis</a:t>
            </a:r>
            <a:endParaRPr lang="en-IN" dirty="0" smtClean="0"/>
          </a:p>
          <a:p>
            <a:r>
              <a:rPr lang="en-IN" dirty="0"/>
              <a:t>Discontinue phototherapy when TSB is 2 mg/ </a:t>
            </a:r>
            <a:r>
              <a:rPr lang="en-IN" dirty="0" err="1"/>
              <a:t>dL</a:t>
            </a:r>
            <a:r>
              <a:rPr lang="en-IN" dirty="0"/>
              <a:t> below the threshold for phototherapy</a:t>
            </a:r>
          </a:p>
          <a:p>
            <a:pPr lvl="1"/>
            <a:endParaRPr lang="en-IN" dirty="0" smtClean="0"/>
          </a:p>
          <a:p>
            <a:pPr>
              <a:buNone/>
            </a:pPr>
            <a:endParaRPr lang="en-IN" dirty="0" smtClean="0"/>
          </a:p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370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300</Words>
  <Application>Microsoft Office PowerPoint</Application>
  <PresentationFormat>On-screen Show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Total serum bilirubin (TSB) thresholds for treatment of jaundice in preterm neonates </vt:lpstr>
      <vt:lpstr>Important considerations while managing a preterm neonate with jaundice</vt:lpstr>
      <vt:lpstr>Important considerations to decide need for exchange transfusion </vt:lpstr>
      <vt:lpstr>Management of a neonate receiving phototherapy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aiims</dc:creator>
  <cp:lastModifiedBy>Designo</cp:lastModifiedBy>
  <cp:revision>11</cp:revision>
  <dcterms:created xsi:type="dcterms:W3CDTF">2006-08-16T00:00:00Z</dcterms:created>
  <dcterms:modified xsi:type="dcterms:W3CDTF">2017-06-13T09:55:26Z</dcterms:modified>
</cp:coreProperties>
</file>